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8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76" r:id="rId22"/>
    <p:sldId id="377" r:id="rId23"/>
    <p:sldId id="378" r:id="rId24"/>
    <p:sldId id="379" r:id="rId25"/>
    <p:sldId id="360" r:id="rId26"/>
    <p:sldId id="27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6860" autoAdjust="0"/>
  </p:normalViewPr>
  <p:slideViewPr>
    <p:cSldViewPr snapToGrid="0">
      <p:cViewPr varScale="1">
        <p:scale>
          <a:sx n="113" d="100"/>
          <a:sy n="113" d="100"/>
        </p:scale>
        <p:origin x="8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B8131B-848F-A970-AE86-D51247069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745759-3444-CE05-BB20-ECDBC38C242B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14. ELABORATION AND EXECUTION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F4627A-B78B-C4DE-6723-65B7165468B4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14.1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Elaboration</a:t>
            </a:r>
            <a:r>
              <a:rPr lang="tr-TR" b="1" dirty="0">
                <a:solidFill>
                  <a:schemeClr val="bg1"/>
                </a:solidFill>
              </a:rPr>
              <a:t> of a Design </a:t>
            </a:r>
            <a:r>
              <a:rPr lang="tr-TR" b="1" dirty="0" err="1">
                <a:solidFill>
                  <a:schemeClr val="bg1"/>
                </a:solidFill>
              </a:rPr>
              <a:t>Hierarchy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14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Elaboration</a:t>
            </a:r>
            <a:r>
              <a:rPr lang="tr-TR" b="1" dirty="0">
                <a:solidFill>
                  <a:schemeClr val="bg1"/>
                </a:solidFill>
              </a:rPr>
              <a:t> of a </a:t>
            </a:r>
            <a:r>
              <a:rPr lang="tr-TR" b="1" dirty="0" err="1">
                <a:solidFill>
                  <a:schemeClr val="bg1"/>
                </a:solidFill>
              </a:rPr>
              <a:t>Block</a:t>
            </a:r>
            <a:r>
              <a:rPr lang="tr-TR" b="1" dirty="0">
                <a:solidFill>
                  <a:schemeClr val="bg1"/>
                </a:solidFill>
              </a:rPr>
              <a:t>, </a:t>
            </a:r>
            <a:r>
              <a:rPr lang="tr-TR" b="1" dirty="0" err="1">
                <a:solidFill>
                  <a:schemeClr val="bg1"/>
                </a:solidFill>
              </a:rPr>
              <a:t>Package</a:t>
            </a:r>
            <a:r>
              <a:rPr lang="tr-TR" b="1" dirty="0">
                <a:solidFill>
                  <a:schemeClr val="bg1"/>
                </a:solidFill>
              </a:rPr>
              <a:t>, </a:t>
            </a:r>
            <a:r>
              <a:rPr lang="tr-TR" b="1" dirty="0" err="1">
                <a:solidFill>
                  <a:schemeClr val="bg1"/>
                </a:solidFill>
              </a:rPr>
              <a:t>Subprogram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or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Header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14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 err="1">
                <a:solidFill>
                  <a:schemeClr val="bg1"/>
                </a:solidFill>
              </a:rPr>
              <a:t>Elaboration</a:t>
            </a:r>
            <a:r>
              <a:rPr lang="tr-TR" b="1" dirty="0">
                <a:solidFill>
                  <a:schemeClr val="bg1"/>
                </a:solidFill>
              </a:rPr>
              <a:t> of a </a:t>
            </a:r>
            <a:r>
              <a:rPr lang="tr-TR" b="1" dirty="0" err="1">
                <a:solidFill>
                  <a:schemeClr val="bg1"/>
                </a:solidFill>
              </a:rPr>
              <a:t>Declarative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Part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14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 err="1">
                <a:solidFill>
                  <a:schemeClr val="bg1"/>
                </a:solidFill>
              </a:rPr>
              <a:t>Elaboration</a:t>
            </a:r>
            <a:r>
              <a:rPr lang="tr-TR" b="1" dirty="0">
                <a:solidFill>
                  <a:schemeClr val="bg1"/>
                </a:solidFill>
              </a:rPr>
              <a:t> of a Statement </a:t>
            </a:r>
            <a:r>
              <a:rPr lang="tr-TR" b="1" dirty="0" err="1">
                <a:solidFill>
                  <a:schemeClr val="bg1"/>
                </a:solidFill>
              </a:rPr>
              <a:t>Part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14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Dynamic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Elaboration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14.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Execution</a:t>
            </a:r>
            <a:r>
              <a:rPr lang="tr-TR" b="1" dirty="0">
                <a:solidFill>
                  <a:schemeClr val="bg1"/>
                </a:solidFill>
              </a:rPr>
              <a:t> of a Model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C9AB72EA-9237-DE89-D066-2959A04C8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0E57893-EC59-F2DA-28FE-C0D6D1DF0D38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14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481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969D6B-C7D1-EB74-5C07-8C0A19D4E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1D8A0E-1324-4DC0-DABA-4DB082884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81789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execute a model, the design hierarchy is first elaborated, followed by the initialization of nets, and then the repetitive simulation cycle begins, during which processes are executed and nets are updated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03BD1C-328B-0241-1982-B6D2FB524C0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64DADD-EBE2-E6BE-A262-5C3FC7F2EBF8}"/>
              </a:ext>
            </a:extLst>
          </p:cNvPr>
          <p:cNvSpPr txBox="1">
            <a:spLocks/>
          </p:cNvSpPr>
          <p:nvPr/>
        </p:nvSpPr>
        <p:spPr bwMode="auto">
          <a:xfrm>
            <a:off x="0" y="14816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ELABORATION OF A DESIGN HIERARCHY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88311DC-123B-0A6B-E102-5DD4688BB803}"/>
              </a:ext>
            </a:extLst>
          </p:cNvPr>
          <p:cNvSpPr txBox="1">
            <a:spLocks/>
          </p:cNvSpPr>
          <p:nvPr/>
        </p:nvSpPr>
        <p:spPr>
          <a:xfrm>
            <a:off x="733292" y="2024077"/>
            <a:ext cx="10724247" cy="3716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</a:t>
            </a:r>
            <a:b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processes interconnected by nets, enabling simulation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Executes </a:t>
            </a:r>
            <a:r>
              <a:rPr lang="en-US" altLang="tr-T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vhpiCbStartOfElaboration</a:t>
            </a:r>
            <a:r>
              <a:rPr lang="en-US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tr-TR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vhpiCbEndOfElaboration</a:t>
            </a:r>
            <a:r>
              <a:rPr lang="en-US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tr-T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callbacks.Prepares</a:t>
            </a:r>
            <a:r>
              <a:rPr lang="en-US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block statements and implicit configurations for unbound components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Steps: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Elaborates packages sequentially to resolve dependencies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Configures PSL verification units after block elaboration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drivers and initializes scalar signals</a:t>
            </a:r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475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F13EEB-4D93-0B68-BD4D-C58D1C1D3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5C6372-22E1-A4EC-D414-01D5C7F05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1301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preparation of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generics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 their mapping and association. This ensures all components are properly initialized and ready for simulation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8AE83F-D5F0-ABBC-B28B-5574A6ECF63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000" b="1" dirty="0">
                <a:solidFill>
                  <a:schemeClr val="bg1"/>
                </a:solidFill>
                <a:latin typeface="+mj-lt"/>
              </a:rPr>
              <a:t>ELABORATION OF a BLOCK, PACKAGE, SUBPROGRAMS OR PROTECTED TYPE HEADER</a:t>
            </a:r>
            <a:endParaRPr lang="en-GB" sz="2000" b="1" i="1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78FAA0-1B20-6E7E-6371-C363E34EF72C}"/>
              </a:ext>
            </a:extLst>
          </p:cNvPr>
          <p:cNvSpPr txBox="1">
            <a:spLocks/>
          </p:cNvSpPr>
          <p:nvPr/>
        </p:nvSpPr>
        <p:spPr bwMode="auto">
          <a:xfrm>
            <a:off x="1168" y="176190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ELABORATION OF A DECLARATIVE </a:t>
            </a:r>
            <a:r>
              <a:rPr lang="tr-TR" sz="4000" b="1" i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PART</a:t>
            </a:r>
            <a:endParaRPr lang="tr-TR" sz="4000" b="1" dirty="0">
              <a:solidFill>
                <a:schemeClr val="bg1"/>
              </a:solidFill>
              <a:latin typeface="Tw Cen MT (Body)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E3AB09-79B3-3DBB-04A4-FB0BF9CAC041}"/>
              </a:ext>
            </a:extLst>
          </p:cNvPr>
          <p:cNvSpPr txBox="1">
            <a:spLocks/>
          </p:cNvSpPr>
          <p:nvPr/>
        </p:nvSpPr>
        <p:spPr>
          <a:xfrm>
            <a:off x="733876" y="2375423"/>
            <a:ext cx="10724247" cy="1345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definitions, subtypes, subprograms, and protected types are elaborated sequentially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Attribute, configuration, and disconnection specifications are processed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Binding information, default values, and signal associations are properly established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FA200-5CD9-DBAD-9A71-9B11FAD99D59}"/>
              </a:ext>
            </a:extLst>
          </p:cNvPr>
          <p:cNvSpPr txBox="1">
            <a:spLocks/>
          </p:cNvSpPr>
          <p:nvPr/>
        </p:nvSpPr>
        <p:spPr bwMode="auto">
          <a:xfrm>
            <a:off x="0" y="372107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ELABORATION OF A STATEMENT </a:t>
            </a:r>
            <a:r>
              <a:rPr lang="tr-TR" sz="4000" b="1" i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PART</a:t>
            </a:r>
            <a:endParaRPr lang="tr-TR" sz="4000" b="1" dirty="0">
              <a:solidFill>
                <a:schemeClr val="bg1"/>
              </a:solidFill>
              <a:latin typeface="Tw Cen MT (Body)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60BAC7-069F-5CCC-056E-8E584A197AEF}"/>
              </a:ext>
            </a:extLst>
          </p:cNvPr>
          <p:cNvSpPr txBox="1">
            <a:spLocks/>
          </p:cNvSpPr>
          <p:nvPr/>
        </p:nvSpPr>
        <p:spPr>
          <a:xfrm>
            <a:off x="733877" y="4393906"/>
            <a:ext cx="5554134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altLang="tr-TR" sz="1400" b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tr-TR" altLang="tr-TR" sz="1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alt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>
              <a:lnSpc>
                <a:spcPct val="110000"/>
              </a:lnSpc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concurrent statements are correctly prepared for simulation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Statements: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concurrent statements in a block are elaborated sequentially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Statements:</a:t>
            </a:r>
            <a:endParaRPr lang="tr-TR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For-Generate: Creates blocks for each value in a specified range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1400" dirty="0"/>
          </a:p>
          <a:p>
            <a:pPr>
              <a:lnSpc>
                <a:spcPct val="110000"/>
              </a:lnSpc>
            </a:pPr>
            <a:endParaRPr lang="tr-TR" sz="1400" dirty="0"/>
          </a:p>
          <a:p>
            <a:pPr>
              <a:lnSpc>
                <a:spcPct val="110000"/>
              </a:lnSpc>
            </a:pPr>
            <a:endParaRPr lang="tr-TR" alt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14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4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6B9057F-98B0-DE9E-5E1D-21F9882086C5}"/>
              </a:ext>
            </a:extLst>
          </p:cNvPr>
          <p:cNvSpPr txBox="1">
            <a:spLocks/>
          </p:cNvSpPr>
          <p:nvPr/>
        </p:nvSpPr>
        <p:spPr>
          <a:xfrm>
            <a:off x="6288010" y="4393906"/>
            <a:ext cx="5658457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If-Generate: Creates a block if the condition evaluates to true; otherwise, no block is created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Case-Generate: Creates a block for the matching alternative based on an evaluated expression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 Instantiation: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bound to a design entity, the corresponding block is elaborated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8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706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D97508-BEDA-9E2F-5FBD-9E2301118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A402F9B-BF6E-6B87-1163-22D05AF5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836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elaboration occurs during simulation execution for constructs with sequential statements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Instances: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Loop Statements: Loop parameters are elaborated, and the range is evaluated before execution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Calls: Parameters are elaborated and checked; exclusive access is required for protected or file operations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Allocators: Subtype elaboration occurs before object allocation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 Blocks: Declarative parts are elaborated before block execution</a:t>
            </a:r>
            <a:br>
              <a:rPr kumimoji="0" lang="tr-TR" altLang="tr-TR" sz="23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3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CA8C4D-8F15-29AA-55D5-F5B2D48BE85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DYNAMIC ELABORATION</a:t>
            </a:r>
            <a:endParaRPr lang="en-GB" sz="4000" b="1" i="1" dirty="0">
              <a:solidFill>
                <a:schemeClr val="bg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33465-017E-A22D-8FEA-C65A2217EF02}"/>
              </a:ext>
            </a:extLst>
          </p:cNvPr>
          <p:cNvSpPr txBox="1">
            <a:spLocks/>
          </p:cNvSpPr>
          <p:nvPr/>
        </p:nvSpPr>
        <p:spPr bwMode="auto">
          <a:xfrm>
            <a:off x="0" y="358223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EXECUTION OF A MODEL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5BF612-18AB-D510-7135-AA826B2A929A}"/>
              </a:ext>
            </a:extLst>
          </p:cNvPr>
          <p:cNvSpPr txBox="1">
            <a:spLocks/>
          </p:cNvSpPr>
          <p:nvPr/>
        </p:nvSpPr>
        <p:spPr>
          <a:xfrm>
            <a:off x="733876" y="4236351"/>
            <a:ext cx="10724247" cy="22295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Drivers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Handle signal value changes via transactions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Updates: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 and apply driving and effective values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Implicit Signals: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signals like S'STABLE and S'QUIET per kernel rules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500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2250</TotalTime>
  <Words>3732</Words>
  <Application>Microsoft Office PowerPoint</Application>
  <PresentationFormat>Geniş ekran</PresentationFormat>
  <Paragraphs>629</Paragraphs>
  <Slides>23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23</vt:i4>
      </vt:variant>
    </vt:vector>
  </HeadingPairs>
  <TitlesOfParts>
    <vt:vector size="30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598</cp:revision>
  <dcterms:created xsi:type="dcterms:W3CDTF">2024-07-21T06:30:33Z</dcterms:created>
  <dcterms:modified xsi:type="dcterms:W3CDTF">2024-12-26T18:11:20Z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